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56" r:id="rId2"/>
    <p:sldId id="258" r:id="rId3"/>
    <p:sldId id="269" r:id="rId4"/>
    <p:sldId id="260" r:id="rId5"/>
    <p:sldId id="262" r:id="rId6"/>
    <p:sldId id="261" r:id="rId7"/>
    <p:sldId id="264" r:id="rId8"/>
    <p:sldId id="263" r:id="rId9"/>
    <p:sldId id="267" r:id="rId10"/>
    <p:sldId id="266" r:id="rId11"/>
    <p:sldId id="268"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NGLIM" initials="M" lastIdx="1" clrIdx="0">
    <p:extLst>
      <p:ext uri="{19B8F6BF-5375-455C-9EA6-DF929625EA0E}">
        <p15:presenceInfo xmlns="" xmlns:p15="http://schemas.microsoft.com/office/powerpoint/2012/main" userId="MENGLI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42D"/>
    <a:srgbClr val="00B05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255" autoAdjust="0"/>
  </p:normalViewPr>
  <p:slideViewPr>
    <p:cSldViewPr snapToGrid="0" snapToObjects="1">
      <p:cViewPr varScale="1">
        <p:scale>
          <a:sx n="69" d="100"/>
          <a:sy n="69" d="100"/>
        </p:scale>
        <p:origin x="-1254" y="-108"/>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61" d="100"/>
          <a:sy n="61" d="100"/>
        </p:scale>
        <p:origin x="2718" y="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49C42E2-270C-47C8-BF6D-F87E4A5A406D}" type="slidenum">
              <a:rPr lang="en-US" smtClean="0"/>
              <a:pPr/>
              <a:t>‹#›</a:t>
            </a:fld>
            <a:endParaRPr lang="en-US"/>
          </a:p>
        </p:txBody>
      </p:sp>
      <p:sp>
        <p:nvSpPr>
          <p:cNvPr id="6" name="Date Placeholder 5"/>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8480C16-2858-474B-A277-0670B16E625B}" type="datetimeFigureOut">
              <a:rPr lang="en-US" smtClean="0"/>
              <a:pPr/>
              <a:t>11/19/2013</a:t>
            </a:fld>
            <a:endParaRPr lang="en-US"/>
          </a:p>
        </p:txBody>
      </p:sp>
    </p:spTree>
    <p:extLst>
      <p:ext uri="{BB962C8B-B14F-4D97-AF65-F5344CB8AC3E}">
        <p14:creationId xmlns:p14="http://schemas.microsoft.com/office/powerpoint/2010/main" val="8933080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6F3329-EBE6-4D08-ABEE-AA4AD1336E38}" type="datetimeFigureOut">
              <a:rPr lang="en-US" smtClean="0"/>
              <a:pPr/>
              <a:t>11/19/2013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6CFCA7-CBFF-48CF-B720-57BD4371FBD7}" type="slidenum">
              <a:rPr lang="en-US" smtClean="0"/>
              <a:pPr/>
              <a:t>‹#›</a:t>
            </a:fld>
            <a:endParaRPr lang="en-US"/>
          </a:p>
        </p:txBody>
      </p:sp>
    </p:spTree>
    <p:extLst>
      <p:ext uri="{BB962C8B-B14F-4D97-AF65-F5344CB8AC3E}">
        <p14:creationId xmlns:p14="http://schemas.microsoft.com/office/powerpoint/2010/main" val="1478289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en.wikipedia.org/wiki/Calmette_Hospital"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en.wikipedia.org/wiki/Khmer-Soviet_Friendship_Hospital" TargetMode="External"/><Relationship Id="rId4" Type="http://schemas.openxmlformats.org/officeDocument/2006/relationships/hyperlink" Target="http://en.wikipedia.org/wiki/National_Pediatric_Hospital,_Cambodia"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n.wikipedia.org/wiki/Calmette_Hospital"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en.wikipedia.org/wiki/Khmer-Soviet_Friendship_Hospital" TargetMode="External"/><Relationship Id="rId4" Type="http://schemas.openxmlformats.org/officeDocument/2006/relationships/hyperlink" Target="http://en.wikipedia.org/wiki/National_Pediatric_Hospital,_Cambodia"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err="1" smtClean="0">
                <a:solidFill>
                  <a:schemeClr val="tx1"/>
                </a:solidFill>
                <a:effectLst/>
                <a:latin typeface="+mn-lt"/>
                <a:ea typeface="+mn-ea"/>
                <a:cs typeface="+mn-cs"/>
                <a:hlinkClick r:id="rId3" tooltip="Calmette Hospital"/>
              </a:rPr>
              <a:t>Calmette</a:t>
            </a:r>
            <a:r>
              <a:rPr lang="en-US" sz="1200" b="0" i="0" u="none" strike="noStrike" kern="1200" dirty="0" smtClean="0">
                <a:solidFill>
                  <a:schemeClr val="tx1"/>
                </a:solidFill>
                <a:effectLst/>
                <a:latin typeface="+mn-lt"/>
                <a:ea typeface="+mn-ea"/>
                <a:cs typeface="+mn-cs"/>
                <a:hlinkClick r:id="rId3" tooltip="Calmette Hospital"/>
              </a:rPr>
              <a:t> Hospital</a:t>
            </a:r>
            <a:endParaRPr lang="en-US" sz="1200" b="0" i="0" kern="1200" dirty="0" smtClean="0">
              <a:solidFill>
                <a:schemeClr val="tx1"/>
              </a:solidFill>
              <a:effectLst/>
              <a:latin typeface="+mn-lt"/>
              <a:ea typeface="+mn-ea"/>
              <a:cs typeface="+mn-cs"/>
            </a:endParaRPr>
          </a:p>
          <a:p>
            <a:r>
              <a:rPr lang="en-US" sz="1200" b="0" i="0" kern="1200" dirty="0" err="1" smtClean="0">
                <a:solidFill>
                  <a:schemeClr val="tx1"/>
                </a:solidFill>
                <a:effectLst/>
                <a:latin typeface="+mn-lt"/>
                <a:ea typeface="+mn-ea"/>
                <a:cs typeface="+mn-cs"/>
              </a:rPr>
              <a:t>Kantha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Bopha</a:t>
            </a:r>
            <a:r>
              <a:rPr lang="en-US" sz="1200" b="0" i="0" kern="1200" dirty="0" smtClean="0">
                <a:solidFill>
                  <a:schemeClr val="tx1"/>
                </a:solidFill>
                <a:effectLst/>
                <a:latin typeface="+mn-lt"/>
                <a:ea typeface="+mn-ea"/>
                <a:cs typeface="+mn-cs"/>
              </a:rPr>
              <a:t> Hospital (KBH)</a:t>
            </a:r>
          </a:p>
          <a:p>
            <a:pPr lvl="1"/>
            <a:r>
              <a:rPr lang="en-US" sz="1200" b="0" i="0" kern="1200" dirty="0" err="1" smtClean="0">
                <a:solidFill>
                  <a:schemeClr val="tx1"/>
                </a:solidFill>
                <a:effectLst/>
                <a:latin typeface="+mn-lt"/>
                <a:ea typeface="+mn-ea"/>
                <a:cs typeface="+mn-cs"/>
              </a:rPr>
              <a:t>Jayavarmann</a:t>
            </a:r>
            <a:r>
              <a:rPr lang="en-US" sz="1200" b="0" i="0" kern="1200" dirty="0" smtClean="0">
                <a:solidFill>
                  <a:schemeClr val="tx1"/>
                </a:solidFill>
                <a:effectLst/>
                <a:latin typeface="+mn-lt"/>
                <a:ea typeface="+mn-ea"/>
                <a:cs typeface="+mn-cs"/>
              </a:rPr>
              <a:t> VII Hospital</a:t>
            </a:r>
          </a:p>
          <a:p>
            <a:pPr lvl="1"/>
            <a:r>
              <a:rPr lang="en-US" sz="1200" b="0" i="0" kern="1200" dirty="0" err="1" smtClean="0">
                <a:solidFill>
                  <a:schemeClr val="tx1"/>
                </a:solidFill>
                <a:effectLst/>
                <a:latin typeface="+mn-lt"/>
                <a:ea typeface="+mn-ea"/>
                <a:cs typeface="+mn-cs"/>
              </a:rPr>
              <a:t>Kantha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Bopha</a:t>
            </a:r>
            <a:r>
              <a:rPr lang="en-US" sz="1200" b="0" i="0" kern="1200" dirty="0" smtClean="0">
                <a:solidFill>
                  <a:schemeClr val="tx1"/>
                </a:solidFill>
                <a:effectLst/>
                <a:latin typeface="+mn-lt"/>
                <a:ea typeface="+mn-ea"/>
                <a:cs typeface="+mn-cs"/>
              </a:rPr>
              <a:t> I Hospital</a:t>
            </a:r>
          </a:p>
          <a:p>
            <a:pPr lvl="1"/>
            <a:r>
              <a:rPr lang="en-US" sz="1200" b="0" i="0" kern="1200" dirty="0" err="1" smtClean="0">
                <a:solidFill>
                  <a:schemeClr val="tx1"/>
                </a:solidFill>
                <a:effectLst/>
                <a:latin typeface="+mn-lt"/>
                <a:ea typeface="+mn-ea"/>
                <a:cs typeface="+mn-cs"/>
              </a:rPr>
              <a:t>Kantha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Bopha</a:t>
            </a:r>
            <a:r>
              <a:rPr lang="en-US" sz="1200" b="0" i="0" kern="1200" dirty="0" smtClean="0">
                <a:solidFill>
                  <a:schemeClr val="tx1"/>
                </a:solidFill>
                <a:effectLst/>
                <a:latin typeface="+mn-lt"/>
                <a:ea typeface="+mn-ea"/>
                <a:cs typeface="+mn-cs"/>
              </a:rPr>
              <a:t> II Hospital</a:t>
            </a:r>
          </a:p>
          <a:p>
            <a:pPr lvl="1"/>
            <a:r>
              <a:rPr lang="en-US" sz="1200" b="0" i="0" kern="1200" dirty="0" err="1" smtClean="0">
                <a:solidFill>
                  <a:schemeClr val="tx1"/>
                </a:solidFill>
                <a:effectLst/>
                <a:latin typeface="+mn-lt"/>
                <a:ea typeface="+mn-ea"/>
                <a:cs typeface="+mn-cs"/>
              </a:rPr>
              <a:t>Kantha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Bopha</a:t>
            </a:r>
            <a:r>
              <a:rPr lang="en-US" sz="1200" b="0" i="0" kern="1200" dirty="0" smtClean="0">
                <a:solidFill>
                  <a:schemeClr val="tx1"/>
                </a:solidFill>
                <a:effectLst/>
                <a:latin typeface="+mn-lt"/>
                <a:ea typeface="+mn-ea"/>
                <a:cs typeface="+mn-cs"/>
              </a:rPr>
              <a:t> IV Hospital</a:t>
            </a:r>
          </a:p>
          <a:p>
            <a:pPr lvl="1"/>
            <a:r>
              <a:rPr lang="en-US" sz="1200" b="0" i="0" kern="1200" dirty="0" err="1" smtClean="0">
                <a:solidFill>
                  <a:schemeClr val="tx1"/>
                </a:solidFill>
                <a:effectLst/>
                <a:latin typeface="+mn-lt"/>
                <a:ea typeface="+mn-ea"/>
                <a:cs typeface="+mn-cs"/>
              </a:rPr>
              <a:t>Kantha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Bopha</a:t>
            </a:r>
            <a:r>
              <a:rPr lang="en-US" sz="1200" b="0" i="0" kern="1200" dirty="0" smtClean="0">
                <a:solidFill>
                  <a:schemeClr val="tx1"/>
                </a:solidFill>
                <a:effectLst/>
                <a:latin typeface="+mn-lt"/>
                <a:ea typeface="+mn-ea"/>
                <a:cs typeface="+mn-cs"/>
              </a:rPr>
              <a:t> V Hospital</a:t>
            </a:r>
          </a:p>
          <a:p>
            <a:r>
              <a:rPr lang="en-US" sz="1200" b="0" i="0" kern="1200" dirty="0" smtClean="0">
                <a:solidFill>
                  <a:schemeClr val="tx1"/>
                </a:solidFill>
                <a:effectLst/>
                <a:latin typeface="+mn-lt"/>
                <a:ea typeface="+mn-ea"/>
                <a:cs typeface="+mn-cs"/>
              </a:rPr>
              <a:t>National Maternal and Child Health Centre (NMCHC)</a:t>
            </a:r>
          </a:p>
          <a:p>
            <a:r>
              <a:rPr lang="en-US" sz="1200" b="0" i="0" u="none" strike="noStrike" kern="1200" dirty="0" smtClean="0">
                <a:solidFill>
                  <a:schemeClr val="tx1"/>
                </a:solidFill>
                <a:effectLst/>
                <a:latin typeface="+mn-lt"/>
                <a:ea typeface="+mn-ea"/>
                <a:cs typeface="+mn-cs"/>
                <a:hlinkClick r:id="rId4" tooltip="National Pediatric Hospital, Cambodia"/>
              </a:rPr>
              <a:t>National Pediatric Hospital</a:t>
            </a:r>
            <a:r>
              <a:rPr lang="en-US" sz="1200" b="0" i="0" kern="1200" dirty="0" smtClean="0">
                <a:solidFill>
                  <a:schemeClr val="tx1"/>
                </a:solidFill>
                <a:effectLst/>
                <a:latin typeface="+mn-lt"/>
                <a:ea typeface="+mn-ea"/>
                <a:cs typeface="+mn-cs"/>
              </a:rPr>
              <a:t> (NPH)</a:t>
            </a:r>
          </a:p>
          <a:p>
            <a:r>
              <a:rPr lang="en-US" sz="1200" b="0" i="0" kern="1200" dirty="0" smtClean="0">
                <a:solidFill>
                  <a:schemeClr val="tx1"/>
                </a:solidFill>
                <a:effectLst/>
                <a:latin typeface="+mn-lt"/>
                <a:ea typeface="+mn-ea"/>
                <a:cs typeface="+mn-cs"/>
              </a:rPr>
              <a:t>PADH</a:t>
            </a:r>
          </a:p>
          <a:p>
            <a:r>
              <a:rPr lang="en-US" sz="1200" b="0" i="0" u="none" strike="noStrike" kern="1200" dirty="0" smtClean="0">
                <a:solidFill>
                  <a:schemeClr val="tx1"/>
                </a:solidFill>
                <a:effectLst/>
                <a:latin typeface="+mn-lt"/>
                <a:ea typeface="+mn-ea"/>
                <a:cs typeface="+mn-cs"/>
                <a:hlinkClick r:id="rId5" tooltip="Khmer-Soviet Friendship Hospital"/>
              </a:rPr>
              <a:t>Khmer-Soviet Friendship Hospital</a:t>
            </a:r>
            <a:r>
              <a:rPr lang="en-US" sz="1200" b="0" i="0" kern="1200" dirty="0" smtClean="0">
                <a:solidFill>
                  <a:schemeClr val="tx1"/>
                </a:solidFill>
                <a:effectLst/>
                <a:latin typeface="+mn-lt"/>
                <a:ea typeface="+mn-ea"/>
                <a:cs typeface="+mn-cs"/>
              </a:rPr>
              <a:t> (KSFH)</a:t>
            </a:r>
          </a:p>
          <a:p>
            <a:r>
              <a:rPr lang="en-US" sz="1200" b="0" i="0" kern="1200" dirty="0" smtClean="0">
                <a:solidFill>
                  <a:schemeClr val="tx1"/>
                </a:solidFill>
                <a:effectLst/>
                <a:latin typeface="+mn-lt"/>
                <a:ea typeface="+mn-ea"/>
                <a:cs typeface="+mn-cs"/>
              </a:rPr>
              <a:t>PKSMH</a:t>
            </a:r>
          </a:p>
          <a:p>
            <a:r>
              <a:rPr lang="en-US" sz="1200" b="0" i="0" kern="1200" dirty="0" smtClean="0">
                <a:solidFill>
                  <a:schemeClr val="tx1"/>
                </a:solidFill>
                <a:effectLst/>
                <a:latin typeface="+mn-lt"/>
                <a:ea typeface="+mn-ea"/>
                <a:cs typeface="+mn-cs"/>
              </a:rPr>
              <a:t>National Center for Tuberculosis and Leprosy Control (CENAT)</a:t>
            </a:r>
          </a:p>
          <a:p>
            <a:endParaRPr lang="en-US" dirty="0"/>
          </a:p>
        </p:txBody>
      </p:sp>
      <p:sp>
        <p:nvSpPr>
          <p:cNvPr id="4" name="Slide Number Placeholder 3"/>
          <p:cNvSpPr>
            <a:spLocks noGrp="1"/>
          </p:cNvSpPr>
          <p:nvPr>
            <p:ph type="sldNum" sz="quarter" idx="10"/>
          </p:nvPr>
        </p:nvSpPr>
        <p:spPr/>
        <p:txBody>
          <a:bodyPr/>
          <a:lstStyle/>
          <a:p>
            <a:fld id="{096CFCA7-CBFF-48CF-B720-57BD4371FBD7}" type="slidenum">
              <a:rPr lang="en-US" smtClean="0"/>
              <a:pPr/>
              <a:t>4</a:t>
            </a:fld>
            <a:endParaRPr lang="en-US"/>
          </a:p>
        </p:txBody>
      </p:sp>
    </p:spTree>
    <p:extLst>
      <p:ext uri="{BB962C8B-B14F-4D97-AF65-F5344CB8AC3E}">
        <p14:creationId xmlns:p14="http://schemas.microsoft.com/office/powerpoint/2010/main" val="527983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err="1" smtClean="0">
                <a:solidFill>
                  <a:schemeClr val="tx1"/>
                </a:solidFill>
                <a:effectLst/>
                <a:latin typeface="+mn-lt"/>
                <a:ea typeface="+mn-ea"/>
                <a:cs typeface="+mn-cs"/>
                <a:hlinkClick r:id="rId3" tooltip="Calmette Hospital"/>
              </a:rPr>
              <a:t>Calmette</a:t>
            </a:r>
            <a:r>
              <a:rPr lang="en-US" sz="1200" b="0" i="0" u="none" strike="noStrike" kern="1200" dirty="0" smtClean="0">
                <a:solidFill>
                  <a:schemeClr val="tx1"/>
                </a:solidFill>
                <a:effectLst/>
                <a:latin typeface="+mn-lt"/>
                <a:ea typeface="+mn-ea"/>
                <a:cs typeface="+mn-cs"/>
                <a:hlinkClick r:id="rId3" tooltip="Calmette Hospital"/>
              </a:rPr>
              <a:t> Hospital</a:t>
            </a:r>
            <a:endParaRPr lang="en-US" sz="1200" b="0" i="0" kern="1200" dirty="0" smtClean="0">
              <a:solidFill>
                <a:schemeClr val="tx1"/>
              </a:solidFill>
              <a:effectLst/>
              <a:latin typeface="+mn-lt"/>
              <a:ea typeface="+mn-ea"/>
              <a:cs typeface="+mn-cs"/>
            </a:endParaRPr>
          </a:p>
          <a:p>
            <a:r>
              <a:rPr lang="en-US" sz="1200" b="0" i="0" kern="1200" dirty="0" err="1" smtClean="0">
                <a:solidFill>
                  <a:schemeClr val="tx1"/>
                </a:solidFill>
                <a:effectLst/>
                <a:latin typeface="+mn-lt"/>
                <a:ea typeface="+mn-ea"/>
                <a:cs typeface="+mn-cs"/>
              </a:rPr>
              <a:t>Kantha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Bopha</a:t>
            </a:r>
            <a:r>
              <a:rPr lang="en-US" sz="1200" b="0" i="0" kern="1200" dirty="0" smtClean="0">
                <a:solidFill>
                  <a:schemeClr val="tx1"/>
                </a:solidFill>
                <a:effectLst/>
                <a:latin typeface="+mn-lt"/>
                <a:ea typeface="+mn-ea"/>
                <a:cs typeface="+mn-cs"/>
              </a:rPr>
              <a:t> Hospital (KBH)</a:t>
            </a:r>
          </a:p>
          <a:p>
            <a:pPr lvl="1"/>
            <a:r>
              <a:rPr lang="en-US" sz="1200" b="0" i="0" kern="1200" dirty="0" err="1" smtClean="0">
                <a:solidFill>
                  <a:schemeClr val="tx1"/>
                </a:solidFill>
                <a:effectLst/>
                <a:latin typeface="+mn-lt"/>
                <a:ea typeface="+mn-ea"/>
                <a:cs typeface="+mn-cs"/>
              </a:rPr>
              <a:t>Jayavarmann</a:t>
            </a:r>
            <a:r>
              <a:rPr lang="en-US" sz="1200" b="0" i="0" kern="1200" dirty="0" smtClean="0">
                <a:solidFill>
                  <a:schemeClr val="tx1"/>
                </a:solidFill>
                <a:effectLst/>
                <a:latin typeface="+mn-lt"/>
                <a:ea typeface="+mn-ea"/>
                <a:cs typeface="+mn-cs"/>
              </a:rPr>
              <a:t> VII Hospital</a:t>
            </a:r>
          </a:p>
          <a:p>
            <a:pPr lvl="1"/>
            <a:r>
              <a:rPr lang="en-US" sz="1200" b="0" i="0" kern="1200" dirty="0" err="1" smtClean="0">
                <a:solidFill>
                  <a:schemeClr val="tx1"/>
                </a:solidFill>
                <a:effectLst/>
                <a:latin typeface="+mn-lt"/>
                <a:ea typeface="+mn-ea"/>
                <a:cs typeface="+mn-cs"/>
              </a:rPr>
              <a:t>Kantha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Bopha</a:t>
            </a:r>
            <a:r>
              <a:rPr lang="en-US" sz="1200" b="0" i="0" kern="1200" dirty="0" smtClean="0">
                <a:solidFill>
                  <a:schemeClr val="tx1"/>
                </a:solidFill>
                <a:effectLst/>
                <a:latin typeface="+mn-lt"/>
                <a:ea typeface="+mn-ea"/>
                <a:cs typeface="+mn-cs"/>
              </a:rPr>
              <a:t> I Hospital</a:t>
            </a:r>
          </a:p>
          <a:p>
            <a:pPr lvl="1"/>
            <a:r>
              <a:rPr lang="en-US" sz="1200" b="0" i="0" kern="1200" dirty="0" err="1" smtClean="0">
                <a:solidFill>
                  <a:schemeClr val="tx1"/>
                </a:solidFill>
                <a:effectLst/>
                <a:latin typeface="+mn-lt"/>
                <a:ea typeface="+mn-ea"/>
                <a:cs typeface="+mn-cs"/>
              </a:rPr>
              <a:t>Kantha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Bopha</a:t>
            </a:r>
            <a:r>
              <a:rPr lang="en-US" sz="1200" b="0" i="0" kern="1200" dirty="0" smtClean="0">
                <a:solidFill>
                  <a:schemeClr val="tx1"/>
                </a:solidFill>
                <a:effectLst/>
                <a:latin typeface="+mn-lt"/>
                <a:ea typeface="+mn-ea"/>
                <a:cs typeface="+mn-cs"/>
              </a:rPr>
              <a:t> II Hospital</a:t>
            </a:r>
          </a:p>
          <a:p>
            <a:pPr lvl="1"/>
            <a:r>
              <a:rPr lang="en-US" sz="1200" b="0" i="0" kern="1200" dirty="0" err="1" smtClean="0">
                <a:solidFill>
                  <a:schemeClr val="tx1"/>
                </a:solidFill>
                <a:effectLst/>
                <a:latin typeface="+mn-lt"/>
                <a:ea typeface="+mn-ea"/>
                <a:cs typeface="+mn-cs"/>
              </a:rPr>
              <a:t>Kantha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Bopha</a:t>
            </a:r>
            <a:r>
              <a:rPr lang="en-US" sz="1200" b="0" i="0" kern="1200" dirty="0" smtClean="0">
                <a:solidFill>
                  <a:schemeClr val="tx1"/>
                </a:solidFill>
                <a:effectLst/>
                <a:latin typeface="+mn-lt"/>
                <a:ea typeface="+mn-ea"/>
                <a:cs typeface="+mn-cs"/>
              </a:rPr>
              <a:t> IV Hospital</a:t>
            </a:r>
          </a:p>
          <a:p>
            <a:pPr lvl="1"/>
            <a:r>
              <a:rPr lang="en-US" sz="1200" b="0" i="0" kern="1200" dirty="0" err="1" smtClean="0">
                <a:solidFill>
                  <a:schemeClr val="tx1"/>
                </a:solidFill>
                <a:effectLst/>
                <a:latin typeface="+mn-lt"/>
                <a:ea typeface="+mn-ea"/>
                <a:cs typeface="+mn-cs"/>
              </a:rPr>
              <a:t>Kantha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Bopha</a:t>
            </a:r>
            <a:r>
              <a:rPr lang="en-US" sz="1200" b="0" i="0" kern="1200" dirty="0" smtClean="0">
                <a:solidFill>
                  <a:schemeClr val="tx1"/>
                </a:solidFill>
                <a:effectLst/>
                <a:latin typeface="+mn-lt"/>
                <a:ea typeface="+mn-ea"/>
                <a:cs typeface="+mn-cs"/>
              </a:rPr>
              <a:t> V Hospital</a:t>
            </a:r>
          </a:p>
          <a:p>
            <a:r>
              <a:rPr lang="en-US" sz="1200" b="0" i="0" kern="1200" dirty="0" smtClean="0">
                <a:solidFill>
                  <a:schemeClr val="tx1"/>
                </a:solidFill>
                <a:effectLst/>
                <a:latin typeface="+mn-lt"/>
                <a:ea typeface="+mn-ea"/>
                <a:cs typeface="+mn-cs"/>
              </a:rPr>
              <a:t>National Maternal and Child Health Centre (NMCHC)</a:t>
            </a:r>
          </a:p>
          <a:p>
            <a:r>
              <a:rPr lang="en-US" sz="1200" b="0" i="0" u="none" strike="noStrike" kern="1200" dirty="0" smtClean="0">
                <a:solidFill>
                  <a:schemeClr val="tx1"/>
                </a:solidFill>
                <a:effectLst/>
                <a:latin typeface="+mn-lt"/>
                <a:ea typeface="+mn-ea"/>
                <a:cs typeface="+mn-cs"/>
                <a:hlinkClick r:id="rId4" tooltip="National Pediatric Hospital, Cambodia"/>
              </a:rPr>
              <a:t>National Pediatric Hospital</a:t>
            </a:r>
            <a:r>
              <a:rPr lang="en-US" sz="1200" b="0" i="0" kern="1200" dirty="0" smtClean="0">
                <a:solidFill>
                  <a:schemeClr val="tx1"/>
                </a:solidFill>
                <a:effectLst/>
                <a:latin typeface="+mn-lt"/>
                <a:ea typeface="+mn-ea"/>
                <a:cs typeface="+mn-cs"/>
              </a:rPr>
              <a:t> (NPH)</a:t>
            </a:r>
          </a:p>
          <a:p>
            <a:r>
              <a:rPr lang="en-US" sz="1200" b="0" i="0" kern="1200" dirty="0" smtClean="0">
                <a:solidFill>
                  <a:schemeClr val="tx1"/>
                </a:solidFill>
                <a:effectLst/>
                <a:latin typeface="+mn-lt"/>
                <a:ea typeface="+mn-ea"/>
                <a:cs typeface="+mn-cs"/>
              </a:rPr>
              <a:t>PADH</a:t>
            </a:r>
          </a:p>
          <a:p>
            <a:r>
              <a:rPr lang="en-US" sz="1200" b="0" i="0" u="none" strike="noStrike" kern="1200" dirty="0" smtClean="0">
                <a:solidFill>
                  <a:schemeClr val="tx1"/>
                </a:solidFill>
                <a:effectLst/>
                <a:latin typeface="+mn-lt"/>
                <a:ea typeface="+mn-ea"/>
                <a:cs typeface="+mn-cs"/>
                <a:hlinkClick r:id="rId5" tooltip="Khmer-Soviet Friendship Hospital"/>
              </a:rPr>
              <a:t>Khmer-Soviet Friendship Hospital</a:t>
            </a:r>
            <a:r>
              <a:rPr lang="en-US" sz="1200" b="0" i="0" kern="1200" dirty="0" smtClean="0">
                <a:solidFill>
                  <a:schemeClr val="tx1"/>
                </a:solidFill>
                <a:effectLst/>
                <a:latin typeface="+mn-lt"/>
                <a:ea typeface="+mn-ea"/>
                <a:cs typeface="+mn-cs"/>
              </a:rPr>
              <a:t> (KSFH)</a:t>
            </a:r>
          </a:p>
          <a:p>
            <a:r>
              <a:rPr lang="en-US" sz="1200" b="0" i="0" kern="1200" dirty="0" smtClean="0">
                <a:solidFill>
                  <a:schemeClr val="tx1"/>
                </a:solidFill>
                <a:effectLst/>
                <a:latin typeface="+mn-lt"/>
                <a:ea typeface="+mn-ea"/>
                <a:cs typeface="+mn-cs"/>
              </a:rPr>
              <a:t>PKSMH</a:t>
            </a:r>
          </a:p>
          <a:p>
            <a:r>
              <a:rPr lang="en-US" sz="1200" b="0" i="0" kern="1200" dirty="0" smtClean="0">
                <a:solidFill>
                  <a:schemeClr val="tx1"/>
                </a:solidFill>
                <a:effectLst/>
                <a:latin typeface="+mn-lt"/>
                <a:ea typeface="+mn-ea"/>
                <a:cs typeface="+mn-cs"/>
              </a:rPr>
              <a:t>National Center for Tuberculosis and Leprosy Control (CENAT)</a:t>
            </a:r>
          </a:p>
          <a:p>
            <a:endParaRPr lang="en-US" dirty="0"/>
          </a:p>
        </p:txBody>
      </p:sp>
      <p:sp>
        <p:nvSpPr>
          <p:cNvPr id="4" name="Slide Number Placeholder 3"/>
          <p:cNvSpPr>
            <a:spLocks noGrp="1"/>
          </p:cNvSpPr>
          <p:nvPr>
            <p:ph type="sldNum" sz="quarter" idx="10"/>
          </p:nvPr>
        </p:nvSpPr>
        <p:spPr/>
        <p:txBody>
          <a:bodyPr/>
          <a:lstStyle/>
          <a:p>
            <a:fld id="{096CFCA7-CBFF-48CF-B720-57BD4371FBD7}" type="slidenum">
              <a:rPr lang="en-US" smtClean="0"/>
              <a:pPr/>
              <a:t>5</a:t>
            </a:fld>
            <a:endParaRPr lang="en-US"/>
          </a:p>
        </p:txBody>
      </p:sp>
    </p:spTree>
    <p:extLst>
      <p:ext uri="{BB962C8B-B14F-4D97-AF65-F5344CB8AC3E}">
        <p14:creationId xmlns:p14="http://schemas.microsoft.com/office/powerpoint/2010/main" val="1733403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give you all a glace on what we are doing, please imagine this situation</a:t>
            </a:r>
          </a:p>
          <a:p>
            <a:pPr lvl="1"/>
            <a:r>
              <a:rPr lang="en-US" dirty="0" smtClean="0"/>
              <a:t>There is a man who</a:t>
            </a:r>
            <a:r>
              <a:rPr lang="en-US" baseline="0" dirty="0" smtClean="0"/>
              <a:t> are suddenly fell down because of his blood pressure, then his family member are trying to look for medical center in which correspond to his sickness. In most the developing country where most of people has low background then they would just bring him to where the hospital is. What if, the hospital do not have the enough capacity or equipment? And what if they do not have doctor who are specialize in that field?</a:t>
            </a:r>
          </a:p>
          <a:p>
            <a:pPr lvl="1"/>
            <a:endParaRPr lang="en-US" baseline="0" dirty="0" smtClean="0"/>
          </a:p>
          <a:p>
            <a:pPr lvl="1"/>
            <a:r>
              <a:rPr lang="en-US" baseline="0" dirty="0" smtClean="0"/>
              <a:t>Here are the case where </a:t>
            </a:r>
            <a:r>
              <a:rPr lang="en-US" baseline="0" dirty="0" err="1" smtClean="0"/>
              <a:t>MappingHealth</a:t>
            </a:r>
            <a:r>
              <a:rPr lang="en-US" baseline="0" dirty="0" smtClean="0"/>
              <a:t> Care System can all answer to them!! Please work through this scenario with us!</a:t>
            </a:r>
            <a:endParaRPr lang="en-US" dirty="0" smtClean="0"/>
          </a:p>
        </p:txBody>
      </p:sp>
      <p:sp>
        <p:nvSpPr>
          <p:cNvPr id="4" name="Slide Number Placeholder 3"/>
          <p:cNvSpPr>
            <a:spLocks noGrp="1"/>
          </p:cNvSpPr>
          <p:nvPr>
            <p:ph type="sldNum" sz="quarter" idx="10"/>
          </p:nvPr>
        </p:nvSpPr>
        <p:spPr/>
        <p:txBody>
          <a:bodyPr/>
          <a:lstStyle/>
          <a:p>
            <a:fld id="{096CFCA7-CBFF-48CF-B720-57BD4371FBD7}" type="slidenum">
              <a:rPr lang="en-US" smtClean="0"/>
              <a:pPr/>
              <a:t>10</a:t>
            </a:fld>
            <a:endParaRPr lang="en-US"/>
          </a:p>
        </p:txBody>
      </p:sp>
    </p:spTree>
    <p:extLst>
      <p:ext uri="{BB962C8B-B14F-4D97-AF65-F5344CB8AC3E}">
        <p14:creationId xmlns:p14="http://schemas.microsoft.com/office/powerpoint/2010/main" val="1471404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8B7E02-0F77-427B-BEF8-0004F57C81D0}" type="datetime1">
              <a:rPr lang="en-US" smtClean="0"/>
              <a:pPr/>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E0C08C-1BBD-434B-8388-5D97D9072A84}" type="slidenum">
              <a:rPr lang="en-US" smtClean="0"/>
              <a:pPr/>
              <a:t>‹#›</a:t>
            </a:fld>
            <a:endParaRPr lang="en-US"/>
          </a:p>
        </p:txBody>
      </p:sp>
    </p:spTree>
    <p:extLst>
      <p:ext uri="{BB962C8B-B14F-4D97-AF65-F5344CB8AC3E}">
        <p14:creationId xmlns:p14="http://schemas.microsoft.com/office/powerpoint/2010/main" val="3533768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0258AF-6D11-4C9A-BEC3-25D0F033E086}" type="datetime1">
              <a:rPr lang="en-US" smtClean="0"/>
              <a:pPr/>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E0C08C-1BBD-434B-8388-5D97D9072A84}" type="slidenum">
              <a:rPr lang="en-US" smtClean="0"/>
              <a:pPr/>
              <a:t>‹#›</a:t>
            </a:fld>
            <a:endParaRPr lang="en-US"/>
          </a:p>
        </p:txBody>
      </p:sp>
    </p:spTree>
    <p:extLst>
      <p:ext uri="{BB962C8B-B14F-4D97-AF65-F5344CB8AC3E}">
        <p14:creationId xmlns:p14="http://schemas.microsoft.com/office/powerpoint/2010/main" val="1101047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C40461-FF24-419D-80A4-607608935BFD}" type="datetime1">
              <a:rPr lang="en-US" smtClean="0"/>
              <a:pPr/>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E0C08C-1BBD-434B-8388-5D97D9072A84}" type="slidenum">
              <a:rPr lang="en-US" smtClean="0"/>
              <a:pPr/>
              <a:t>‹#›</a:t>
            </a:fld>
            <a:endParaRPr lang="en-US"/>
          </a:p>
        </p:txBody>
      </p:sp>
    </p:spTree>
    <p:extLst>
      <p:ext uri="{BB962C8B-B14F-4D97-AF65-F5344CB8AC3E}">
        <p14:creationId xmlns:p14="http://schemas.microsoft.com/office/powerpoint/2010/main" val="1601061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rgbClr val="00642D">
            <a:alpha val="65000"/>
          </a:srgb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2">
                    <a:lumMod val="50000"/>
                  </a:schemeClr>
                </a:solidFill>
              </a:defRPr>
            </a:lvl1pPr>
            <a:lvl2pPr>
              <a:defRPr>
                <a:solidFill>
                  <a:schemeClr val="tx2">
                    <a:lumMod val="50000"/>
                  </a:schemeClr>
                </a:solidFill>
              </a:defRPr>
            </a:lvl2pPr>
            <a:lvl3pPr>
              <a:defRPr>
                <a:solidFill>
                  <a:schemeClr val="tx2">
                    <a:lumMod val="50000"/>
                  </a:schemeClr>
                </a:solidFill>
              </a:defRPr>
            </a:lvl3pPr>
            <a:lvl4pPr>
              <a:defRPr>
                <a:solidFill>
                  <a:schemeClr val="tx2">
                    <a:lumMod val="50000"/>
                  </a:schemeClr>
                </a:solidFill>
              </a:defRPr>
            </a:lvl4pPr>
            <a:lvl5pPr>
              <a:defRPr>
                <a:solidFill>
                  <a:schemeClr val="tx2">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descr="DDD-PP Slide-foote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203094"/>
            <a:ext cx="9144000" cy="662247"/>
          </a:xfrm>
          <a:prstGeom prst="rect">
            <a:avLst/>
          </a:prstGeom>
        </p:spPr>
      </p:pic>
      <p:cxnSp>
        <p:nvCxnSpPr>
          <p:cNvPr id="9" name="Straight Connector 8"/>
          <p:cNvCxnSpPr/>
          <p:nvPr userDrawn="1"/>
        </p:nvCxnSpPr>
        <p:spPr>
          <a:xfrm>
            <a:off x="457200" y="1417638"/>
            <a:ext cx="8229600" cy="0"/>
          </a:xfrm>
          <a:prstGeom prst="line">
            <a:avLst/>
          </a:prstGeom>
        </p:spPr>
        <p:style>
          <a:lnRef idx="2">
            <a:schemeClr val="accent1"/>
          </a:lnRef>
          <a:fillRef idx="0">
            <a:schemeClr val="accent1"/>
          </a:fillRef>
          <a:effectRef idx="1">
            <a:schemeClr val="accent1"/>
          </a:effectRef>
          <a:fontRef idx="minor">
            <a:schemeClr val="tx1"/>
          </a:fontRef>
        </p:style>
      </p:cxnSp>
      <p:sp>
        <p:nvSpPr>
          <p:cNvPr id="10" name="Title 9"/>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0"/>
          </p:nvPr>
        </p:nvSpPr>
        <p:spPr/>
        <p:txBody>
          <a:bodyPr/>
          <a:lstStyle/>
          <a:p>
            <a:fld id="{65DA4831-10EF-4F4B-9409-2C46A8F85EFD}" type="datetime1">
              <a:rPr lang="en-US" smtClean="0"/>
              <a:pPr/>
              <a:t>11/19/2013</a:t>
            </a:fld>
            <a:endParaRPr lang="en-US"/>
          </a:p>
        </p:txBody>
      </p:sp>
      <p:sp>
        <p:nvSpPr>
          <p:cNvPr id="12" name="Footer Placeholder 11"/>
          <p:cNvSpPr>
            <a:spLocks noGrp="1"/>
          </p:cNvSpPr>
          <p:nvPr>
            <p:ph type="ftr" sz="quarter" idx="11"/>
          </p:nvPr>
        </p:nvSpPr>
        <p:spPr/>
        <p:txBody>
          <a:bodyPr/>
          <a:lstStyle/>
          <a:p>
            <a:endParaRPr lang="en-US"/>
          </a:p>
        </p:txBody>
      </p:sp>
      <p:sp>
        <p:nvSpPr>
          <p:cNvPr id="13" name="Slide Number Placeholder 12"/>
          <p:cNvSpPr>
            <a:spLocks noGrp="1"/>
          </p:cNvSpPr>
          <p:nvPr>
            <p:ph type="sldNum" sz="quarter" idx="12"/>
          </p:nvPr>
        </p:nvSpPr>
        <p:spPr>
          <a:xfrm>
            <a:off x="7010400" y="6356350"/>
            <a:ext cx="2133600" cy="365125"/>
          </a:xfrm>
        </p:spPr>
        <p:txBody>
          <a:bodyPr/>
          <a:lstStyle/>
          <a:p>
            <a:fld id="{0AE0C08C-1BBD-434B-8388-5D97D9072A84}" type="slidenum">
              <a:rPr lang="en-US" smtClean="0"/>
              <a:pPr/>
              <a:t>‹#›</a:t>
            </a:fld>
            <a:endParaRPr lang="en-US" dirty="0"/>
          </a:p>
        </p:txBody>
      </p:sp>
    </p:spTree>
    <p:extLst>
      <p:ext uri="{BB962C8B-B14F-4D97-AF65-F5344CB8AC3E}">
        <p14:creationId xmlns:p14="http://schemas.microsoft.com/office/powerpoint/2010/main" val="7092825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8E2599-6FB3-4996-B63D-6C12471D18A7}" type="datetime1">
              <a:rPr lang="en-US" smtClean="0"/>
              <a:pPr/>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E0C08C-1BBD-434B-8388-5D97D9072A84}" type="slidenum">
              <a:rPr lang="en-US" smtClean="0"/>
              <a:pPr/>
              <a:t>‹#›</a:t>
            </a:fld>
            <a:endParaRPr lang="en-US"/>
          </a:p>
        </p:txBody>
      </p:sp>
    </p:spTree>
    <p:extLst>
      <p:ext uri="{BB962C8B-B14F-4D97-AF65-F5344CB8AC3E}">
        <p14:creationId xmlns:p14="http://schemas.microsoft.com/office/powerpoint/2010/main" val="2868050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10DA87-4703-4FD7-9558-65D7ABDB2870}" type="datetime1">
              <a:rPr lang="en-US" smtClean="0"/>
              <a:pPr/>
              <a:t>11/19/2013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E0C08C-1BBD-434B-8388-5D97D9072A84}" type="slidenum">
              <a:rPr lang="en-US" smtClean="0"/>
              <a:pPr/>
              <a:t>‹#›</a:t>
            </a:fld>
            <a:endParaRPr lang="en-US"/>
          </a:p>
        </p:txBody>
      </p:sp>
    </p:spTree>
    <p:extLst>
      <p:ext uri="{BB962C8B-B14F-4D97-AF65-F5344CB8AC3E}">
        <p14:creationId xmlns:p14="http://schemas.microsoft.com/office/powerpoint/2010/main" val="4213409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277587-8E40-4474-B9D1-6F85B124F466}" type="datetime1">
              <a:rPr lang="en-US" smtClean="0"/>
              <a:pPr/>
              <a:t>11/19/2013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E0C08C-1BBD-434B-8388-5D97D9072A84}" type="slidenum">
              <a:rPr lang="en-US" smtClean="0"/>
              <a:pPr/>
              <a:t>‹#›</a:t>
            </a:fld>
            <a:endParaRPr lang="en-US"/>
          </a:p>
        </p:txBody>
      </p:sp>
    </p:spTree>
    <p:extLst>
      <p:ext uri="{BB962C8B-B14F-4D97-AF65-F5344CB8AC3E}">
        <p14:creationId xmlns:p14="http://schemas.microsoft.com/office/powerpoint/2010/main" val="617111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502089BA-B977-4CFB-8FAE-314366E8F6F7}" type="datetime1">
              <a:rPr lang="en-US" smtClean="0"/>
              <a:pPr/>
              <a:t>11/19/2013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E0C08C-1BBD-434B-8388-5D97D9072A84}" type="slidenum">
              <a:rPr lang="en-US" smtClean="0"/>
              <a:pPr/>
              <a:t>‹#›</a:t>
            </a:fld>
            <a:endParaRPr lang="en-US"/>
          </a:p>
        </p:txBody>
      </p:sp>
    </p:spTree>
    <p:extLst>
      <p:ext uri="{BB962C8B-B14F-4D97-AF65-F5344CB8AC3E}">
        <p14:creationId xmlns:p14="http://schemas.microsoft.com/office/powerpoint/2010/main" val="1150499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871EFD-19C2-4C01-846B-FA90404722A6}" type="datetime1">
              <a:rPr lang="en-US" smtClean="0"/>
              <a:pPr/>
              <a:t>11/19/2013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E0C08C-1BBD-434B-8388-5D97D9072A84}" type="slidenum">
              <a:rPr lang="en-US" smtClean="0"/>
              <a:pPr/>
              <a:t>‹#›</a:t>
            </a:fld>
            <a:endParaRPr lang="en-US"/>
          </a:p>
        </p:txBody>
      </p:sp>
    </p:spTree>
    <p:extLst>
      <p:ext uri="{BB962C8B-B14F-4D97-AF65-F5344CB8AC3E}">
        <p14:creationId xmlns:p14="http://schemas.microsoft.com/office/powerpoint/2010/main" val="737340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A0FB1E-B177-49CE-823D-489125AA01B6}" type="datetime1">
              <a:rPr lang="en-US" smtClean="0"/>
              <a:pPr/>
              <a:t>11/19/2013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E0C08C-1BBD-434B-8388-5D97D9072A84}" type="slidenum">
              <a:rPr lang="en-US" smtClean="0"/>
              <a:pPr/>
              <a:t>‹#›</a:t>
            </a:fld>
            <a:endParaRPr lang="en-US"/>
          </a:p>
        </p:txBody>
      </p:sp>
    </p:spTree>
    <p:extLst>
      <p:ext uri="{BB962C8B-B14F-4D97-AF65-F5344CB8AC3E}">
        <p14:creationId xmlns:p14="http://schemas.microsoft.com/office/powerpoint/2010/main" val="239146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89B552-E0DB-4017-B59E-E84268B3E4E2}" type="datetime1">
              <a:rPr lang="en-US" smtClean="0"/>
              <a:pPr/>
              <a:t>11/19/2013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E0C08C-1BBD-434B-8388-5D97D9072A84}" type="slidenum">
              <a:rPr lang="en-US" smtClean="0"/>
              <a:pPr/>
              <a:t>‹#›</a:t>
            </a:fld>
            <a:endParaRPr lang="en-US"/>
          </a:p>
        </p:txBody>
      </p:sp>
    </p:spTree>
    <p:extLst>
      <p:ext uri="{BB962C8B-B14F-4D97-AF65-F5344CB8AC3E}">
        <p14:creationId xmlns:p14="http://schemas.microsoft.com/office/powerpoint/2010/main" val="3386752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B9A663-A119-48C4-B27A-90AC3DFAE387}" type="datetime1">
              <a:rPr lang="en-US" smtClean="0"/>
              <a:pPr/>
              <a:t>11/19/2013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E0C08C-1BBD-434B-8388-5D97D9072A84}" type="slidenum">
              <a:rPr lang="en-US" smtClean="0"/>
              <a:pPr/>
              <a:t>‹#›</a:t>
            </a:fld>
            <a:endParaRPr lang="en-US"/>
          </a:p>
        </p:txBody>
      </p:sp>
    </p:spTree>
    <p:extLst>
      <p:ext uri="{BB962C8B-B14F-4D97-AF65-F5344CB8AC3E}">
        <p14:creationId xmlns:p14="http://schemas.microsoft.com/office/powerpoint/2010/main" val="235529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Telecommunications_in_Cambodi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hyperlink" Target="http://rupp.edu.kh/googleproject/" TargetMode="Externa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3384088"/>
            <a:ext cx="9144000" cy="1237124"/>
          </a:xfrm>
        </p:spPr>
        <p:txBody>
          <a:bodyPr/>
          <a:lstStyle/>
          <a:p>
            <a:pPr algn="ctr"/>
            <a:r>
              <a:rPr lang="en-US" b="1" dirty="0" smtClean="0">
                <a:solidFill>
                  <a:schemeClr val="bg1"/>
                </a:solidFill>
              </a:rPr>
              <a:t>Mapping HealthCare Center</a:t>
            </a:r>
            <a:endParaRPr lang="en-US" b="1" dirty="0">
              <a:solidFill>
                <a:schemeClr val="bg1"/>
              </a:solidFill>
            </a:endParaRPr>
          </a:p>
        </p:txBody>
      </p:sp>
      <p:sp>
        <p:nvSpPr>
          <p:cNvPr id="3" name="Subtitle 2"/>
          <p:cNvSpPr>
            <a:spLocks noGrp="1"/>
          </p:cNvSpPr>
          <p:nvPr>
            <p:ph type="subTitle" idx="1"/>
          </p:nvPr>
        </p:nvSpPr>
        <p:spPr>
          <a:xfrm>
            <a:off x="0" y="4804753"/>
            <a:ext cx="9144000" cy="927781"/>
          </a:xfrm>
        </p:spPr>
        <p:txBody>
          <a:bodyPr>
            <a:normAutofit fontScale="55000" lnSpcReduction="20000"/>
          </a:bodyPr>
          <a:lstStyle/>
          <a:p>
            <a:pPr algn="l"/>
            <a:r>
              <a:rPr lang="en-US" dirty="0" smtClean="0">
                <a:solidFill>
                  <a:schemeClr val="bg1"/>
                </a:solidFill>
              </a:rPr>
              <a:t>						Presenter:</a:t>
            </a:r>
          </a:p>
          <a:p>
            <a:r>
              <a:rPr lang="en-US" dirty="0" smtClean="0">
                <a:solidFill>
                  <a:schemeClr val="bg1"/>
                </a:solidFill>
              </a:rPr>
              <a:t>Mr. </a:t>
            </a:r>
            <a:r>
              <a:rPr lang="en-US" dirty="0" err="1" smtClean="0">
                <a:solidFill>
                  <a:schemeClr val="bg1"/>
                </a:solidFill>
              </a:rPr>
              <a:t>Menglim</a:t>
            </a:r>
            <a:r>
              <a:rPr lang="en-US" dirty="0" smtClean="0">
                <a:solidFill>
                  <a:schemeClr val="bg1"/>
                </a:solidFill>
              </a:rPr>
              <a:t> SMAE</a:t>
            </a:r>
          </a:p>
          <a:p>
            <a:r>
              <a:rPr lang="en-US" dirty="0" smtClean="0">
                <a:solidFill>
                  <a:schemeClr val="bg1"/>
                </a:solidFill>
              </a:rPr>
              <a:t>Mr. </a:t>
            </a:r>
            <a:r>
              <a:rPr lang="en-US" dirty="0" err="1" smtClean="0">
                <a:solidFill>
                  <a:schemeClr val="bg1"/>
                </a:solidFill>
              </a:rPr>
              <a:t>Saovorak</a:t>
            </a:r>
            <a:r>
              <a:rPr lang="en-US" dirty="0" smtClean="0">
                <a:solidFill>
                  <a:schemeClr val="bg1"/>
                </a:solidFill>
              </a:rPr>
              <a:t> KHOY</a:t>
            </a:r>
          </a:p>
          <a:p>
            <a:endParaRPr lang="en-US" dirty="0" smtClean="0">
              <a:solidFill>
                <a:schemeClr val="bg1"/>
              </a:solidFill>
            </a:endParaRPr>
          </a:p>
        </p:txBody>
      </p:sp>
      <p:sp>
        <p:nvSpPr>
          <p:cNvPr id="4" name="Subtitle 2"/>
          <p:cNvSpPr txBox="1">
            <a:spLocks/>
          </p:cNvSpPr>
          <p:nvPr/>
        </p:nvSpPr>
        <p:spPr>
          <a:xfrm>
            <a:off x="0" y="5675752"/>
            <a:ext cx="9144000" cy="927781"/>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smtClean="0">
                <a:solidFill>
                  <a:schemeClr val="bg1"/>
                </a:solidFill>
              </a:rPr>
              <a:t>Royal University of Phnom Penh</a:t>
            </a:r>
            <a:endParaRPr lang="en-US" dirty="0">
              <a:solidFill>
                <a:schemeClr val="bg1"/>
              </a:solidFill>
            </a:endParaRPr>
          </a:p>
        </p:txBody>
      </p:sp>
      <p:sp>
        <p:nvSpPr>
          <p:cNvPr id="5" name="Slide Number Placeholder 4"/>
          <p:cNvSpPr>
            <a:spLocks noGrp="1"/>
          </p:cNvSpPr>
          <p:nvPr>
            <p:ph type="sldNum" sz="quarter" idx="12"/>
          </p:nvPr>
        </p:nvSpPr>
        <p:spPr/>
        <p:txBody>
          <a:bodyPr/>
          <a:lstStyle/>
          <a:p>
            <a:fld id="{0AE0C08C-1BBD-434B-8388-5D97D9072A84}" type="slidenum">
              <a:rPr lang="en-US" smtClean="0"/>
              <a:pPr/>
              <a:t>1</a:t>
            </a:fld>
            <a:endParaRPr lang="en-US"/>
          </a:p>
        </p:txBody>
      </p:sp>
    </p:spTree>
    <p:extLst>
      <p:ext uri="{BB962C8B-B14F-4D97-AF65-F5344CB8AC3E}">
        <p14:creationId xmlns:p14="http://schemas.microsoft.com/office/powerpoint/2010/main" val="25559073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FFFFFF"/>
                </a:solidFill>
              </a:rPr>
              <a:t>Demo application</a:t>
            </a:r>
            <a:endParaRPr lang="en-US" dirty="0">
              <a:solidFill>
                <a:srgbClr val="FFFFFF"/>
              </a:solidFill>
            </a:endParaRPr>
          </a:p>
        </p:txBody>
      </p:sp>
      <p:sp>
        <p:nvSpPr>
          <p:cNvPr id="4" name="Slide Number Placeholder 3"/>
          <p:cNvSpPr>
            <a:spLocks noGrp="1"/>
          </p:cNvSpPr>
          <p:nvPr>
            <p:ph type="sldNum" sz="quarter" idx="12"/>
          </p:nvPr>
        </p:nvSpPr>
        <p:spPr/>
        <p:txBody>
          <a:bodyPr/>
          <a:lstStyle/>
          <a:p>
            <a:fld id="{0AE0C08C-1BBD-434B-8388-5D97D9072A84}" type="slidenum">
              <a:rPr lang="en-US" smtClean="0"/>
              <a:pPr/>
              <a:t>10</a:t>
            </a:fld>
            <a:endParaRPr lang="en-US" dirty="0"/>
          </a:p>
        </p:txBody>
      </p:sp>
      <p:sp>
        <p:nvSpPr>
          <p:cNvPr id="5" name="Rectangle 4"/>
          <p:cNvSpPr/>
          <p:nvPr/>
        </p:nvSpPr>
        <p:spPr>
          <a:xfrm>
            <a:off x="2001107" y="2967335"/>
            <a:ext cx="5141792" cy="923330"/>
          </a:xfrm>
          <a:prstGeom prst="rect">
            <a:avLst/>
          </a:prstGeom>
          <a:noFill/>
        </p:spPr>
        <p:txBody>
          <a:bodyPr wrap="none" lIns="91440" tIns="45720" rIns="91440" bIns="45720">
            <a:spAutoFit/>
          </a:bodyPr>
          <a:lstStyle/>
          <a:p>
            <a:pPr algn="ctr"/>
            <a:r>
              <a:rPr lang="en-US" sz="5400" b="0" cap="none" spc="0" dirty="0" smtClean="0">
                <a:ln w="0"/>
                <a:solidFill>
                  <a:srgbClr val="FFFFFF"/>
                </a:solidFill>
                <a:effectLst/>
              </a:rPr>
              <a:t>Demo application</a:t>
            </a:r>
            <a:endParaRPr lang="en-US" sz="5400" b="0" cap="none" spc="0" dirty="0">
              <a:ln w="0"/>
              <a:solidFill>
                <a:srgbClr val="FFFFFF"/>
              </a:solidFill>
              <a:effectLst/>
            </a:endParaRPr>
          </a:p>
        </p:txBody>
      </p:sp>
    </p:spTree>
    <p:extLst>
      <p:ext uri="{BB962C8B-B14F-4D97-AF65-F5344CB8AC3E}">
        <p14:creationId xmlns:p14="http://schemas.microsoft.com/office/powerpoint/2010/main" val="16204895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ctr">
              <a:buNone/>
            </a:pPr>
            <a:r>
              <a:rPr lang="en-US" sz="6600" dirty="0" smtClean="0">
                <a:solidFill>
                  <a:srgbClr val="FFFFFF"/>
                </a:solidFill>
              </a:rPr>
              <a:t>Thank You for Your Attention!</a:t>
            </a:r>
            <a:endParaRPr lang="en-US" sz="6600" dirty="0">
              <a:solidFill>
                <a:srgbClr val="FFFFFF"/>
              </a:solidFill>
            </a:endParaRPr>
          </a:p>
        </p:txBody>
      </p:sp>
      <p:sp>
        <p:nvSpPr>
          <p:cNvPr id="4" name="Slide Number Placeholder 3"/>
          <p:cNvSpPr>
            <a:spLocks noGrp="1"/>
          </p:cNvSpPr>
          <p:nvPr>
            <p:ph type="sldNum" sz="quarter" idx="12"/>
          </p:nvPr>
        </p:nvSpPr>
        <p:spPr/>
        <p:txBody>
          <a:bodyPr/>
          <a:lstStyle/>
          <a:p>
            <a:fld id="{0AE0C08C-1BBD-434B-8388-5D97D9072A84}" type="slidenum">
              <a:rPr lang="en-US" smtClean="0"/>
              <a:pPr/>
              <a:t>11</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dirty="0" smtClean="0">
                <a:solidFill>
                  <a:schemeClr val="bg1"/>
                </a:solidFill>
              </a:rPr>
              <a:t>Content</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dirty="0" smtClean="0">
                <a:solidFill>
                  <a:schemeClr val="bg1"/>
                </a:solidFill>
              </a:rPr>
              <a:t>Introduction</a:t>
            </a:r>
          </a:p>
          <a:p>
            <a:r>
              <a:rPr lang="en-US" dirty="0" smtClean="0">
                <a:solidFill>
                  <a:schemeClr val="bg1"/>
                </a:solidFill>
              </a:rPr>
              <a:t>Background</a:t>
            </a:r>
          </a:p>
          <a:p>
            <a:r>
              <a:rPr lang="en-US" dirty="0">
                <a:solidFill>
                  <a:schemeClr val="bg1"/>
                </a:solidFill>
              </a:rPr>
              <a:t>Why this tool?</a:t>
            </a:r>
          </a:p>
          <a:p>
            <a:r>
              <a:rPr lang="en-US" dirty="0">
                <a:solidFill>
                  <a:schemeClr val="bg1"/>
                </a:solidFill>
              </a:rPr>
              <a:t>Scenario</a:t>
            </a:r>
          </a:p>
          <a:p>
            <a:r>
              <a:rPr lang="en-US" dirty="0">
                <a:solidFill>
                  <a:schemeClr val="bg1"/>
                </a:solidFill>
              </a:rPr>
              <a:t>Features</a:t>
            </a:r>
          </a:p>
          <a:p>
            <a:r>
              <a:rPr lang="en-US" dirty="0" smtClean="0">
                <a:solidFill>
                  <a:schemeClr val="bg1"/>
                </a:solidFill>
              </a:rPr>
              <a:t>Future Work</a:t>
            </a:r>
          </a:p>
          <a:p>
            <a:r>
              <a:rPr lang="en-US" dirty="0">
                <a:solidFill>
                  <a:schemeClr val="bg1"/>
                </a:solidFill>
              </a:rPr>
              <a:t>Demo </a:t>
            </a:r>
            <a:r>
              <a:rPr lang="en-US" dirty="0" smtClean="0">
                <a:solidFill>
                  <a:schemeClr val="bg1"/>
                </a:solidFill>
              </a:rPr>
              <a:t>Application</a:t>
            </a:r>
            <a:endParaRPr lang="en-US" dirty="0">
              <a:solidFill>
                <a:schemeClr val="bg1"/>
              </a:solidFill>
            </a:endParaRPr>
          </a:p>
          <a:p>
            <a:pPr marL="0" indent="0">
              <a:buNone/>
            </a:pPr>
            <a:endParaRPr lang="en-US" dirty="0">
              <a:solidFill>
                <a:schemeClr val="bg1"/>
              </a:solidFill>
            </a:endParaRPr>
          </a:p>
        </p:txBody>
      </p:sp>
      <p:sp>
        <p:nvSpPr>
          <p:cNvPr id="5" name="Slide Number Placeholder 4"/>
          <p:cNvSpPr>
            <a:spLocks noGrp="1"/>
          </p:cNvSpPr>
          <p:nvPr>
            <p:ph type="sldNum" sz="quarter" idx="12"/>
          </p:nvPr>
        </p:nvSpPr>
        <p:spPr/>
        <p:txBody>
          <a:bodyPr/>
          <a:lstStyle/>
          <a:p>
            <a:fld id="{0AE0C08C-1BBD-434B-8388-5D97D9072A84}" type="slidenum">
              <a:rPr lang="en-US" smtClean="0"/>
              <a:pPr/>
              <a:t>2</a:t>
            </a:fld>
            <a:endParaRPr lang="en-US"/>
          </a:p>
        </p:txBody>
      </p:sp>
    </p:spTree>
    <p:extLst>
      <p:ext uri="{BB962C8B-B14F-4D97-AF65-F5344CB8AC3E}">
        <p14:creationId xmlns:p14="http://schemas.microsoft.com/office/powerpoint/2010/main" val="11262796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dirty="0" smtClean="0">
                <a:solidFill>
                  <a:srgbClr val="FFFFFF"/>
                </a:solidFill>
              </a:rPr>
              <a:t>Introduction</a:t>
            </a:r>
            <a:endParaRPr lang="en-US" dirty="0">
              <a:solidFill>
                <a:srgbClr val="FFFFFF"/>
              </a:solidFill>
            </a:endParaRPr>
          </a:p>
        </p:txBody>
      </p:sp>
      <p:sp>
        <p:nvSpPr>
          <p:cNvPr id="3" name="Content Placeholder 2"/>
          <p:cNvSpPr>
            <a:spLocks noGrp="1"/>
          </p:cNvSpPr>
          <p:nvPr>
            <p:ph idx="1"/>
          </p:nvPr>
        </p:nvSpPr>
        <p:spPr/>
        <p:txBody>
          <a:bodyPr/>
          <a:lstStyle/>
          <a:p>
            <a:r>
              <a:rPr lang="en-US" dirty="0" smtClean="0">
                <a:solidFill>
                  <a:srgbClr val="FFFFFF"/>
                </a:solidFill>
              </a:rPr>
              <a:t>Conducted by IT Center, Royal University of Phnom Penh</a:t>
            </a:r>
          </a:p>
          <a:p>
            <a:r>
              <a:rPr lang="en-US" dirty="0" smtClean="0">
                <a:solidFill>
                  <a:srgbClr val="FFFFFF"/>
                </a:solidFill>
              </a:rPr>
              <a:t>Under the grant of Google.org</a:t>
            </a:r>
          </a:p>
          <a:p>
            <a:r>
              <a:rPr lang="en-US" dirty="0" smtClean="0">
                <a:solidFill>
                  <a:srgbClr val="FFFFFF"/>
                </a:solidFill>
              </a:rPr>
              <a:t>Tool to provide HealthCare information such as number of beds, number of doctors….</a:t>
            </a:r>
          </a:p>
          <a:p>
            <a:r>
              <a:rPr lang="en-US" dirty="0" smtClean="0">
                <a:solidFill>
                  <a:srgbClr val="FFFFFF"/>
                </a:solidFill>
              </a:rPr>
              <a:t>Integrated with Google Map/ Earth</a:t>
            </a:r>
          </a:p>
          <a:p>
            <a:endParaRPr lang="en-US" dirty="0">
              <a:solidFill>
                <a:srgbClr val="FFFFFF"/>
              </a:solidFill>
            </a:endParaRPr>
          </a:p>
        </p:txBody>
      </p:sp>
      <p:sp>
        <p:nvSpPr>
          <p:cNvPr id="4" name="Slide Number Placeholder 3"/>
          <p:cNvSpPr>
            <a:spLocks noGrp="1"/>
          </p:cNvSpPr>
          <p:nvPr>
            <p:ph type="sldNum" sz="quarter" idx="12"/>
          </p:nvPr>
        </p:nvSpPr>
        <p:spPr/>
        <p:txBody>
          <a:bodyPr/>
          <a:lstStyle/>
          <a:p>
            <a:fld id="{0AE0C08C-1BBD-434B-8388-5D97D9072A84}" type="slidenum">
              <a:rPr lang="en-US" smtClean="0"/>
              <a:pPr/>
              <a:t>3</a:t>
            </a:fld>
            <a:endParaRPr lang="en-US"/>
          </a:p>
        </p:txBody>
      </p:sp>
    </p:spTree>
    <p:extLst>
      <p:ext uri="{BB962C8B-B14F-4D97-AF65-F5344CB8AC3E}">
        <p14:creationId xmlns:p14="http://schemas.microsoft.com/office/powerpoint/2010/main" val="41214680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FFFFFF"/>
                </a:solidFill>
              </a:rPr>
              <a:t>Population: 14.8 million, 2012</a:t>
            </a:r>
          </a:p>
          <a:p>
            <a:r>
              <a:rPr lang="en-US" dirty="0" smtClean="0">
                <a:solidFill>
                  <a:srgbClr val="FFFFFF"/>
                </a:solidFill>
              </a:rPr>
              <a:t>Population in Phnom Penh: 1.5 million</a:t>
            </a:r>
          </a:p>
          <a:p>
            <a:r>
              <a:rPr lang="en-US" dirty="0" smtClean="0">
                <a:solidFill>
                  <a:srgbClr val="FFFFFF"/>
                </a:solidFill>
              </a:rPr>
              <a:t>Number of National Hospital: 7</a:t>
            </a:r>
          </a:p>
          <a:p>
            <a:r>
              <a:rPr lang="en-US" dirty="0" smtClean="0">
                <a:solidFill>
                  <a:srgbClr val="FFFFFF"/>
                </a:solidFill>
              </a:rPr>
              <a:t>Referral Hospital: 5, each district have one referral hospital</a:t>
            </a:r>
          </a:p>
          <a:p>
            <a:r>
              <a:rPr lang="en-US" dirty="0" smtClean="0">
                <a:solidFill>
                  <a:srgbClr val="FFFFFF"/>
                </a:solidFill>
              </a:rPr>
              <a:t>Healthcare: 17</a:t>
            </a:r>
          </a:p>
          <a:p>
            <a:r>
              <a:rPr lang="en-US" dirty="0" smtClean="0">
                <a:solidFill>
                  <a:srgbClr val="FFFFFF"/>
                </a:solidFill>
              </a:rPr>
              <a:t>Others are clinics</a:t>
            </a:r>
          </a:p>
          <a:p>
            <a:endParaRPr lang="en-US" dirty="0">
              <a:solidFill>
                <a:srgbClr val="FFFFFF"/>
              </a:solidFill>
            </a:endParaRPr>
          </a:p>
        </p:txBody>
      </p:sp>
      <p:sp>
        <p:nvSpPr>
          <p:cNvPr id="3" name="Title 2"/>
          <p:cNvSpPr>
            <a:spLocks noGrp="1"/>
          </p:cNvSpPr>
          <p:nvPr>
            <p:ph type="title"/>
          </p:nvPr>
        </p:nvSpPr>
        <p:spPr/>
        <p:txBody>
          <a:bodyPr/>
          <a:lstStyle/>
          <a:p>
            <a:r>
              <a:rPr lang="en-US" dirty="0" smtClean="0">
                <a:solidFill>
                  <a:srgbClr val="FFFFFF"/>
                </a:solidFill>
              </a:rPr>
              <a:t>Background</a:t>
            </a:r>
            <a:endParaRPr lang="en-US" dirty="0">
              <a:solidFill>
                <a:srgbClr val="FFFFFF"/>
              </a:solidFill>
            </a:endParaRPr>
          </a:p>
        </p:txBody>
      </p:sp>
      <p:sp>
        <p:nvSpPr>
          <p:cNvPr id="4" name="Slide Number Placeholder 3"/>
          <p:cNvSpPr>
            <a:spLocks noGrp="1"/>
          </p:cNvSpPr>
          <p:nvPr>
            <p:ph type="sldNum" sz="quarter" idx="12"/>
          </p:nvPr>
        </p:nvSpPr>
        <p:spPr/>
        <p:txBody>
          <a:bodyPr/>
          <a:lstStyle/>
          <a:p>
            <a:fld id="{0AE0C08C-1BBD-434B-8388-5D97D9072A84}" type="slidenum">
              <a:rPr lang="en-US" smtClean="0"/>
              <a:pPr/>
              <a:t>4</a:t>
            </a:fld>
            <a:endParaRPr lang="en-US" dirty="0"/>
          </a:p>
        </p:txBody>
      </p:sp>
    </p:spTree>
    <p:extLst>
      <p:ext uri="{BB962C8B-B14F-4D97-AF65-F5344CB8AC3E}">
        <p14:creationId xmlns:p14="http://schemas.microsoft.com/office/powerpoint/2010/main" val="13088425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FFFFFF"/>
                </a:solidFill>
              </a:rPr>
              <a:t>Almost 50% of Cambodian people in the City are using Internet via Computer and Mobile phone.</a:t>
            </a:r>
          </a:p>
          <a:p>
            <a:r>
              <a:rPr lang="en-US" dirty="0" smtClean="0">
                <a:solidFill>
                  <a:srgbClr val="FFFFFF"/>
                </a:solidFill>
              </a:rPr>
              <a:t>Especially, young generation using Mobile phone.</a:t>
            </a:r>
          </a:p>
          <a:p>
            <a:pPr marL="0" indent="0">
              <a:buNone/>
            </a:pPr>
            <a:endParaRPr lang="en-US" dirty="0" smtClean="0">
              <a:solidFill>
                <a:srgbClr val="FFFFFF"/>
              </a:solidFill>
            </a:endParaRPr>
          </a:p>
          <a:p>
            <a:pPr marL="0" indent="0">
              <a:buNone/>
            </a:pPr>
            <a:r>
              <a:rPr lang="en-US" sz="2000" dirty="0">
                <a:solidFill>
                  <a:srgbClr val="FFFFFF"/>
                </a:solidFill>
                <a:hlinkClick r:id="rId3"/>
              </a:rPr>
              <a:t>http://</a:t>
            </a:r>
            <a:r>
              <a:rPr lang="en-US" sz="2000" dirty="0" smtClean="0">
                <a:solidFill>
                  <a:srgbClr val="FFFFFF"/>
                </a:solidFill>
                <a:hlinkClick r:id="rId3"/>
              </a:rPr>
              <a:t>en.wikipedia.org/wiki/Telecommunications_in_Cambodia</a:t>
            </a:r>
            <a:r>
              <a:rPr lang="en-US" sz="2000" dirty="0" smtClean="0">
                <a:solidFill>
                  <a:srgbClr val="FFFFFF"/>
                </a:solidFill>
              </a:rPr>
              <a:t> (2012)</a:t>
            </a:r>
          </a:p>
        </p:txBody>
      </p:sp>
      <p:sp>
        <p:nvSpPr>
          <p:cNvPr id="3" name="Title 2"/>
          <p:cNvSpPr>
            <a:spLocks noGrp="1"/>
          </p:cNvSpPr>
          <p:nvPr>
            <p:ph type="title"/>
          </p:nvPr>
        </p:nvSpPr>
        <p:spPr/>
        <p:txBody>
          <a:bodyPr/>
          <a:lstStyle/>
          <a:p>
            <a:r>
              <a:rPr lang="en-US" dirty="0" smtClean="0">
                <a:solidFill>
                  <a:srgbClr val="FFFFFF"/>
                </a:solidFill>
              </a:rPr>
              <a:t>Background</a:t>
            </a:r>
            <a:endParaRPr lang="en-US" dirty="0">
              <a:solidFill>
                <a:srgbClr val="FFFFFF"/>
              </a:solidFill>
            </a:endParaRPr>
          </a:p>
        </p:txBody>
      </p:sp>
      <p:sp>
        <p:nvSpPr>
          <p:cNvPr id="4" name="Slide Number Placeholder 3"/>
          <p:cNvSpPr>
            <a:spLocks noGrp="1"/>
          </p:cNvSpPr>
          <p:nvPr>
            <p:ph type="sldNum" sz="quarter" idx="12"/>
          </p:nvPr>
        </p:nvSpPr>
        <p:spPr/>
        <p:txBody>
          <a:bodyPr/>
          <a:lstStyle/>
          <a:p>
            <a:fld id="{0AE0C08C-1BBD-434B-8388-5D97D9072A84}" type="slidenum">
              <a:rPr lang="en-US" smtClean="0"/>
              <a:pPr/>
              <a:t>5</a:t>
            </a:fld>
            <a:endParaRPr lang="en-US" dirty="0"/>
          </a:p>
        </p:txBody>
      </p:sp>
    </p:spTree>
    <p:extLst>
      <p:ext uri="{BB962C8B-B14F-4D97-AF65-F5344CB8AC3E}">
        <p14:creationId xmlns:p14="http://schemas.microsoft.com/office/powerpoint/2010/main" val="11810641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solidFill>
                  <a:srgbClr val="FFFFFF"/>
                </a:solidFill>
              </a:rPr>
              <a:t>Encourage Cambodian people to use IT to access nearest hospital</a:t>
            </a:r>
          </a:p>
          <a:p>
            <a:r>
              <a:rPr lang="en-US" dirty="0" smtClean="0">
                <a:solidFill>
                  <a:srgbClr val="FFFFFF"/>
                </a:solidFill>
              </a:rPr>
              <a:t>Develop database for storing the information for public use</a:t>
            </a:r>
          </a:p>
          <a:p>
            <a:r>
              <a:rPr lang="en-US" dirty="0">
                <a:solidFill>
                  <a:srgbClr val="FFFFFF"/>
                </a:solidFill>
              </a:rPr>
              <a:t>To visualize the healthcare, provide its information and identify the shortest route</a:t>
            </a:r>
          </a:p>
          <a:p>
            <a:r>
              <a:rPr lang="en-US" dirty="0" smtClean="0">
                <a:solidFill>
                  <a:srgbClr val="FFFFFF"/>
                </a:solidFill>
              </a:rPr>
              <a:t>Easy to find healthcare information via IT technology</a:t>
            </a:r>
          </a:p>
          <a:p>
            <a:endParaRPr lang="en-US" dirty="0" smtClean="0">
              <a:solidFill>
                <a:srgbClr val="FFFFFF"/>
              </a:solidFill>
            </a:endParaRPr>
          </a:p>
        </p:txBody>
      </p:sp>
      <p:sp>
        <p:nvSpPr>
          <p:cNvPr id="3" name="Title 2"/>
          <p:cNvSpPr>
            <a:spLocks noGrp="1"/>
          </p:cNvSpPr>
          <p:nvPr>
            <p:ph type="title"/>
          </p:nvPr>
        </p:nvSpPr>
        <p:spPr/>
        <p:txBody>
          <a:bodyPr/>
          <a:lstStyle/>
          <a:p>
            <a:r>
              <a:rPr lang="en-US" dirty="0" smtClean="0">
                <a:solidFill>
                  <a:srgbClr val="FFFFFF"/>
                </a:solidFill>
              </a:rPr>
              <a:t>Why this tools?</a:t>
            </a:r>
            <a:endParaRPr lang="en-US" dirty="0">
              <a:solidFill>
                <a:srgbClr val="FFFFFF"/>
              </a:solidFill>
            </a:endParaRPr>
          </a:p>
        </p:txBody>
      </p:sp>
      <p:sp>
        <p:nvSpPr>
          <p:cNvPr id="4" name="Slide Number Placeholder 3"/>
          <p:cNvSpPr>
            <a:spLocks noGrp="1"/>
          </p:cNvSpPr>
          <p:nvPr>
            <p:ph type="sldNum" sz="quarter" idx="12"/>
          </p:nvPr>
        </p:nvSpPr>
        <p:spPr/>
        <p:txBody>
          <a:bodyPr/>
          <a:lstStyle/>
          <a:p>
            <a:fld id="{0AE0C08C-1BBD-434B-8388-5D97D9072A84}" type="slidenum">
              <a:rPr lang="en-US" smtClean="0"/>
              <a:pPr/>
              <a:t>6</a:t>
            </a:fld>
            <a:endParaRPr lang="en-US" dirty="0"/>
          </a:p>
        </p:txBody>
      </p:sp>
    </p:spTree>
    <p:extLst>
      <p:ext uri="{BB962C8B-B14F-4D97-AF65-F5344CB8AC3E}">
        <p14:creationId xmlns:p14="http://schemas.microsoft.com/office/powerpoint/2010/main" val="28887616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FFFFFF"/>
                </a:solidFill>
              </a:rPr>
              <a:t>Scenario</a:t>
            </a:r>
            <a:endParaRPr lang="en-US" dirty="0">
              <a:solidFill>
                <a:srgbClr val="FFFFFF"/>
              </a:solidFill>
            </a:endParaRPr>
          </a:p>
        </p:txBody>
      </p:sp>
      <p:sp>
        <p:nvSpPr>
          <p:cNvPr id="4" name="Slide Number Placeholder 3"/>
          <p:cNvSpPr>
            <a:spLocks noGrp="1"/>
          </p:cNvSpPr>
          <p:nvPr>
            <p:ph type="sldNum" sz="quarter" idx="12"/>
          </p:nvPr>
        </p:nvSpPr>
        <p:spPr/>
        <p:txBody>
          <a:bodyPr/>
          <a:lstStyle/>
          <a:p>
            <a:fld id="{0AE0C08C-1BBD-434B-8388-5D97D9072A84}" type="slidenum">
              <a:rPr lang="en-US" smtClean="0"/>
              <a:pPr/>
              <a:t>7</a:t>
            </a:fld>
            <a:endParaRPr lang="en-US" dirty="0"/>
          </a:p>
        </p:txBody>
      </p:sp>
      <p:pic>
        <p:nvPicPr>
          <p:cNvPr id="1026" name="Picture 2" descr="http://www.clker.com/cliparts/C/0/9/N/O/d/man-using-computer-m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1054100" y="4242134"/>
            <a:ext cx="1511300" cy="139428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clker.com/cliparts/X/H/V/9/2/M/internet-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9236" y="1990293"/>
            <a:ext cx="1943100" cy="166272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4"/>
          <a:stretch>
            <a:fillRect/>
          </a:stretch>
        </p:blipFill>
        <p:spPr>
          <a:xfrm>
            <a:off x="5006181" y="1990293"/>
            <a:ext cx="2916237" cy="3499484"/>
          </a:xfrm>
          <a:prstGeom prst="rect">
            <a:avLst/>
          </a:prstGeom>
        </p:spPr>
      </p:pic>
      <p:sp>
        <p:nvSpPr>
          <p:cNvPr id="7" name="Right Arrow 6"/>
          <p:cNvSpPr/>
          <p:nvPr/>
        </p:nvSpPr>
        <p:spPr>
          <a:xfrm>
            <a:off x="4189809" y="2218543"/>
            <a:ext cx="764381" cy="43566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ight Arrow 7"/>
          <p:cNvSpPr/>
          <p:nvPr/>
        </p:nvSpPr>
        <p:spPr>
          <a:xfrm rot="17988783">
            <a:off x="1472609" y="3526422"/>
            <a:ext cx="862322" cy="490511"/>
          </a:xfrm>
          <a:prstGeom prst="rightArrow">
            <a:avLst>
              <a:gd name="adj1" fmla="val 50000"/>
              <a:gd name="adj2" fmla="val 61888"/>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Left Arrow 9"/>
          <p:cNvSpPr/>
          <p:nvPr/>
        </p:nvSpPr>
        <p:spPr>
          <a:xfrm>
            <a:off x="2667000" y="4495800"/>
            <a:ext cx="2552700" cy="469900"/>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950151" y="1612484"/>
            <a:ext cx="3433697" cy="369332"/>
          </a:xfrm>
          <a:prstGeom prst="rect">
            <a:avLst/>
          </a:prstGeom>
          <a:noFill/>
        </p:spPr>
        <p:txBody>
          <a:bodyPr wrap="none" rtlCol="0">
            <a:spAutoFit/>
          </a:bodyPr>
          <a:lstStyle/>
          <a:p>
            <a:r>
              <a:rPr lang="en-US" dirty="0">
                <a:hlinkClick r:id="rId5"/>
              </a:rPr>
              <a:t>http://rupp.edu.kh/googleproject/</a:t>
            </a:r>
            <a:endParaRPr lang="en-US" dirty="0"/>
          </a:p>
        </p:txBody>
      </p:sp>
    </p:spTree>
    <p:extLst>
      <p:ext uri="{BB962C8B-B14F-4D97-AF65-F5344CB8AC3E}">
        <p14:creationId xmlns:p14="http://schemas.microsoft.com/office/powerpoint/2010/main" val="34447121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solidFill>
                  <a:srgbClr val="FFFFFF"/>
                </a:solidFill>
              </a:rPr>
              <a:t>User Management</a:t>
            </a:r>
          </a:p>
          <a:p>
            <a:pPr lvl="1"/>
            <a:r>
              <a:rPr lang="en-US" dirty="0" smtClean="0">
                <a:solidFill>
                  <a:srgbClr val="FFFFFF"/>
                </a:solidFill>
              </a:rPr>
              <a:t>User can register &amp; Sign in</a:t>
            </a:r>
          </a:p>
          <a:p>
            <a:pPr lvl="1"/>
            <a:r>
              <a:rPr lang="en-US" dirty="0" smtClean="0">
                <a:solidFill>
                  <a:srgbClr val="FFFFFF"/>
                </a:solidFill>
              </a:rPr>
              <a:t>Ability to add &amp; Update healthcare information into map</a:t>
            </a:r>
          </a:p>
          <a:p>
            <a:pPr lvl="1"/>
            <a:r>
              <a:rPr lang="en-US" dirty="0" smtClean="0">
                <a:solidFill>
                  <a:srgbClr val="FFFFFF"/>
                </a:solidFill>
              </a:rPr>
              <a:t>Anonymous user, Registered User, and Administrator </a:t>
            </a:r>
          </a:p>
          <a:p>
            <a:r>
              <a:rPr lang="en-US" dirty="0" smtClean="0">
                <a:solidFill>
                  <a:srgbClr val="FFFFFF"/>
                </a:solidFill>
              </a:rPr>
              <a:t>Healthcare management</a:t>
            </a:r>
          </a:p>
          <a:p>
            <a:pPr lvl="1"/>
            <a:r>
              <a:rPr lang="en-US" dirty="0" smtClean="0">
                <a:solidFill>
                  <a:srgbClr val="FFFFFF"/>
                </a:solidFill>
              </a:rPr>
              <a:t>Display healthcare on Google map</a:t>
            </a:r>
          </a:p>
          <a:p>
            <a:pPr lvl="1"/>
            <a:r>
              <a:rPr lang="en-US" dirty="0" smtClean="0">
                <a:solidFill>
                  <a:srgbClr val="FFFFFF"/>
                </a:solidFill>
              </a:rPr>
              <a:t>Find healthcare information</a:t>
            </a:r>
          </a:p>
          <a:p>
            <a:pPr lvl="1"/>
            <a:endParaRPr lang="en-US" dirty="0" smtClean="0">
              <a:solidFill>
                <a:srgbClr val="FFFFFF"/>
              </a:solidFill>
            </a:endParaRPr>
          </a:p>
          <a:p>
            <a:pPr lvl="1"/>
            <a:endParaRPr lang="en-US" dirty="0" smtClean="0">
              <a:solidFill>
                <a:srgbClr val="FFFFFF"/>
              </a:solidFill>
            </a:endParaRPr>
          </a:p>
          <a:p>
            <a:pPr lvl="1"/>
            <a:endParaRPr lang="en-US" dirty="0">
              <a:solidFill>
                <a:srgbClr val="FFFFFF"/>
              </a:solidFill>
            </a:endParaRPr>
          </a:p>
        </p:txBody>
      </p:sp>
      <p:sp>
        <p:nvSpPr>
          <p:cNvPr id="3" name="Title 2"/>
          <p:cNvSpPr>
            <a:spLocks noGrp="1"/>
          </p:cNvSpPr>
          <p:nvPr>
            <p:ph type="title"/>
          </p:nvPr>
        </p:nvSpPr>
        <p:spPr/>
        <p:txBody>
          <a:bodyPr/>
          <a:lstStyle/>
          <a:p>
            <a:r>
              <a:rPr lang="en-US" dirty="0" smtClean="0">
                <a:solidFill>
                  <a:srgbClr val="FFFFFF"/>
                </a:solidFill>
              </a:rPr>
              <a:t>Features</a:t>
            </a:r>
            <a:endParaRPr lang="en-US" dirty="0">
              <a:solidFill>
                <a:srgbClr val="FFFFFF"/>
              </a:solidFill>
            </a:endParaRPr>
          </a:p>
        </p:txBody>
      </p:sp>
      <p:sp>
        <p:nvSpPr>
          <p:cNvPr id="4" name="Slide Number Placeholder 3"/>
          <p:cNvSpPr>
            <a:spLocks noGrp="1"/>
          </p:cNvSpPr>
          <p:nvPr>
            <p:ph type="sldNum" sz="quarter" idx="12"/>
          </p:nvPr>
        </p:nvSpPr>
        <p:spPr/>
        <p:txBody>
          <a:bodyPr/>
          <a:lstStyle/>
          <a:p>
            <a:fld id="{0AE0C08C-1BBD-434B-8388-5D97D9072A84}" type="slidenum">
              <a:rPr lang="en-US" smtClean="0"/>
              <a:pPr/>
              <a:t>8</a:t>
            </a:fld>
            <a:endParaRPr lang="en-US" dirty="0"/>
          </a:p>
        </p:txBody>
      </p:sp>
    </p:spTree>
    <p:extLst>
      <p:ext uri="{BB962C8B-B14F-4D97-AF65-F5344CB8AC3E}">
        <p14:creationId xmlns:p14="http://schemas.microsoft.com/office/powerpoint/2010/main" val="36603639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solidFill>
                  <a:srgbClr val="FFFFFF"/>
                </a:solidFill>
              </a:rPr>
              <a:t>Promoted and train the related sector to use the system</a:t>
            </a:r>
          </a:p>
          <a:p>
            <a:r>
              <a:rPr lang="en-US" dirty="0" smtClean="0">
                <a:solidFill>
                  <a:srgbClr val="FFFFFF"/>
                </a:solidFill>
              </a:rPr>
              <a:t>Healthcare center plotted only in Phnom Penh area. Will be covered in country</a:t>
            </a:r>
          </a:p>
          <a:p>
            <a:r>
              <a:rPr lang="en-US" dirty="0" smtClean="0">
                <a:solidFill>
                  <a:srgbClr val="FFFFFF"/>
                </a:solidFill>
              </a:rPr>
              <a:t>Some additional information was not able to be obtained due to privacy issue.</a:t>
            </a:r>
          </a:p>
          <a:p>
            <a:r>
              <a:rPr lang="en-US" dirty="0" smtClean="0">
                <a:solidFill>
                  <a:srgbClr val="FFFFFF"/>
                </a:solidFill>
              </a:rPr>
              <a:t>Dynamic update information via web and mobile phone</a:t>
            </a:r>
          </a:p>
          <a:p>
            <a:endParaRPr lang="en-US" dirty="0">
              <a:solidFill>
                <a:srgbClr val="FFFFFF"/>
              </a:solidFill>
            </a:endParaRPr>
          </a:p>
        </p:txBody>
      </p:sp>
      <p:sp>
        <p:nvSpPr>
          <p:cNvPr id="3" name="Title 2"/>
          <p:cNvSpPr>
            <a:spLocks noGrp="1"/>
          </p:cNvSpPr>
          <p:nvPr>
            <p:ph type="title"/>
          </p:nvPr>
        </p:nvSpPr>
        <p:spPr/>
        <p:txBody>
          <a:bodyPr/>
          <a:lstStyle/>
          <a:p>
            <a:r>
              <a:rPr lang="en-US" dirty="0" smtClean="0">
                <a:solidFill>
                  <a:srgbClr val="FFFFFF"/>
                </a:solidFill>
              </a:rPr>
              <a:t>Future work</a:t>
            </a:r>
            <a:endParaRPr lang="en-US" dirty="0">
              <a:solidFill>
                <a:srgbClr val="FFFFFF"/>
              </a:solidFill>
            </a:endParaRPr>
          </a:p>
        </p:txBody>
      </p:sp>
      <p:sp>
        <p:nvSpPr>
          <p:cNvPr id="4" name="Slide Number Placeholder 3"/>
          <p:cNvSpPr>
            <a:spLocks noGrp="1"/>
          </p:cNvSpPr>
          <p:nvPr>
            <p:ph type="sldNum" sz="quarter" idx="12"/>
          </p:nvPr>
        </p:nvSpPr>
        <p:spPr/>
        <p:txBody>
          <a:bodyPr/>
          <a:lstStyle/>
          <a:p>
            <a:fld id="{0AE0C08C-1BBD-434B-8388-5D97D9072A84}" type="slidenum">
              <a:rPr lang="en-US" smtClean="0"/>
              <a:pPr/>
              <a:t>9</a:t>
            </a:fld>
            <a:endParaRPr lang="en-US" dirty="0"/>
          </a:p>
        </p:txBody>
      </p:sp>
    </p:spTree>
    <p:extLst>
      <p:ext uri="{BB962C8B-B14F-4D97-AF65-F5344CB8AC3E}">
        <p14:creationId xmlns:p14="http://schemas.microsoft.com/office/powerpoint/2010/main" val="23277739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1052</TotalTime>
  <Words>487</Words>
  <Application>Microsoft Office PowerPoint</Application>
  <PresentationFormat>On-screen Show (4:3)</PresentationFormat>
  <Paragraphs>98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Mapping HealthCare Center</vt:lpstr>
      <vt:lpstr>Content</vt:lpstr>
      <vt:lpstr>Introduction</vt:lpstr>
      <vt:lpstr>Background</vt:lpstr>
      <vt:lpstr>Background</vt:lpstr>
      <vt:lpstr>Why this tools?</vt:lpstr>
      <vt:lpstr>Scenario</vt:lpstr>
      <vt:lpstr>Features</vt:lpstr>
      <vt:lpstr>Future work</vt:lpstr>
      <vt:lpstr>Demo application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Me</dc:creator>
  <cp:lastModifiedBy>Dell</cp:lastModifiedBy>
  <cp:revision>50</cp:revision>
  <dcterms:created xsi:type="dcterms:W3CDTF">2013-11-12T02:54:21Z</dcterms:created>
  <dcterms:modified xsi:type="dcterms:W3CDTF">2013-11-19T01:23:52Z</dcterms:modified>
</cp:coreProperties>
</file>